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41"/>
  </p:notesMasterIdLst>
  <p:handoutMasterIdLst>
    <p:handoutMasterId r:id="rId42"/>
  </p:handoutMasterIdLst>
  <p:sldIdLst>
    <p:sldId id="1864" r:id="rId6"/>
    <p:sldId id="1867" r:id="rId7"/>
    <p:sldId id="1870" r:id="rId8"/>
    <p:sldId id="1884" r:id="rId9"/>
    <p:sldId id="1883" r:id="rId10"/>
    <p:sldId id="1885" r:id="rId11"/>
    <p:sldId id="1871" r:id="rId12"/>
    <p:sldId id="1893" r:id="rId13"/>
    <p:sldId id="1898" r:id="rId14"/>
    <p:sldId id="1877" r:id="rId15"/>
    <p:sldId id="1894" r:id="rId16"/>
    <p:sldId id="1892" r:id="rId17"/>
    <p:sldId id="1879" r:id="rId18"/>
    <p:sldId id="1880" r:id="rId19"/>
    <p:sldId id="1895" r:id="rId20"/>
    <p:sldId id="1872" r:id="rId21"/>
    <p:sldId id="1891" r:id="rId22"/>
    <p:sldId id="1896" r:id="rId23"/>
    <p:sldId id="1897" r:id="rId24"/>
    <p:sldId id="1873" r:id="rId25"/>
    <p:sldId id="1874" r:id="rId26"/>
    <p:sldId id="1900" r:id="rId27"/>
    <p:sldId id="1901" r:id="rId28"/>
    <p:sldId id="1902" r:id="rId29"/>
    <p:sldId id="1903" r:id="rId30"/>
    <p:sldId id="1875" r:id="rId31"/>
    <p:sldId id="1876" r:id="rId32"/>
    <p:sldId id="1899" r:id="rId33"/>
    <p:sldId id="1881" r:id="rId34"/>
    <p:sldId id="1878" r:id="rId35"/>
    <p:sldId id="1882" r:id="rId36"/>
    <p:sldId id="1904" r:id="rId37"/>
    <p:sldId id="1890" r:id="rId38"/>
    <p:sldId id="1889" r:id="rId39"/>
    <p:sldId id="1660"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2F2F2F"/>
    <a:srgbClr val="F2F2F2"/>
    <a:srgbClr val="D2D2D2"/>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67063" autoAdjust="0"/>
  </p:normalViewPr>
  <p:slideViewPr>
    <p:cSldViewPr snapToGrid="0">
      <p:cViewPr varScale="1">
        <p:scale>
          <a:sx n="74" d="100"/>
          <a:sy n="74" d="100"/>
        </p:scale>
        <p:origin x="716" y="36"/>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7/15/2022 2:48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7/15/2022 2:48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welcome to the first student ambassador and student in person meetup event, its nice to see people out on a Tuesday evening, we only have 20 minutes so without further ado, lets begin the talk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7/15/2022 2:48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815076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content here is taught through modules, which usually takes around an hour long each, and there is a knowledge test at the end of each module to reinforce the knowledge.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3:59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356983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lot of these Learn Modules provide you with the opportunity to get hands on practice, they provide you with a sandbox environment that is just like the real thing to try things out like deploying Azure resources, if you mess up its all good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4:04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084986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nice thing about Microsoft Learn is that there are role based learning paths for you to follow, as students, we often only know of the umbrella term of a software engineer, but these are all the roles being reflected in the tech industry, so this is a good place for you to explore them. </a:t>
            </a:r>
          </a:p>
          <a:p>
            <a:endParaRPr lang="en-US" dirty="0"/>
          </a:p>
          <a:p>
            <a:r>
              <a:rPr lang="en-US" dirty="0"/>
              <a:t>The learning paths are also marked with different difficulties, if you just want to try out a certain technology, just do the beginner pathways and you should have a good overview. If you are not sure what to specialize in, spend some time looking through the beginner pathways to get a fair comparison, it will save you a lot of time in the future.</a:t>
            </a:r>
          </a:p>
          <a:p>
            <a:endParaRPr lang="en-US" dirty="0"/>
          </a:p>
          <a:p>
            <a:r>
              <a:rPr lang="en-US" dirty="0"/>
              <a:t>Here is another tip, you don’t have to do all the learning directly from Microsoft Learn itself, learning from text can be quite boring, so personally, I watch some videos elsewhere first to get some context on the topic, then I just use Microsoft Learn for what I think its best for, which is the exercises and hands on practice. </a:t>
            </a:r>
          </a:p>
          <a:p>
            <a:endParaRPr lang="en-US" dirty="0"/>
          </a:p>
          <a:p>
            <a:r>
              <a:rPr lang="en-US" dirty="0"/>
              <a:t>https://docs.microsoft.com/en-us/shows/one-dev-minute/what-is-microsoft-learn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4:01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0221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Azure for Students. Azure is of course Microsoft’s cloud computing platform, and some services do cost money, so Azure for Students is a program where students can get free Azure credits, 100 USD a year and access to free services, and you can renew it every year while you are still a student</a:t>
            </a:r>
          </a:p>
          <a:p>
            <a:endParaRPr lang="en-US" dirty="0"/>
          </a:p>
          <a:p>
            <a:r>
              <a:rPr lang="en-US" dirty="0"/>
              <a:t>Now, you might ask, how should I use the credits or the free services?</a:t>
            </a:r>
          </a:p>
          <a:p>
            <a:r>
              <a:rPr lang="en-US" dirty="0"/>
              <a:t>After learning the contents from the Learn modules, try to build projects like a portfolio website, a blog site or go wild and make a web service, through Azure for students, you essentially get a place to host stuff for almost free, and deploying something really makes you stand out a lot more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2:48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77530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yourself stand out even more, lets look at the Microsoft Exams. This is a good way to prove that you really have the skills and knowledge. The exams are split into different difficulties, they are role based as well and go hand in hand with the Learn modules, so if you want to take your skills to the next level, just take the exams, Microsoft once did a survey and they found out that you are 2.4x more likely to be approached through </a:t>
            </a:r>
            <a:r>
              <a:rPr lang="en-US" dirty="0" err="1"/>
              <a:t>Linkedin</a:t>
            </a:r>
            <a:r>
              <a:rPr lang="en-US" dirty="0"/>
              <a:t> if you have one of these certs in your profile, that shows how much its worth</a:t>
            </a:r>
          </a:p>
          <a:p>
            <a:r>
              <a:rPr lang="en-US" dirty="0"/>
              <a:t>https://docs.microsoft.com/en-us/learn/student-hub/certifications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2:48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406120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here is that all the fundamental exams are currently free for students. You can prepare for the exam through doing the Learn modules, you practice tests for free, and the exams also for free, you are essentially provided with everything you need to pass, so all that’s left to do is to sit the exams. I recommend you all to try out all the fundamental exams, on top of getting the recognition, this is a good way of getting that breadth through the tech industry, so its like killing two birds with one stone.</a:t>
            </a:r>
          </a:p>
          <a:p>
            <a:endParaRPr lang="en-US" dirty="0"/>
          </a:p>
          <a:p>
            <a:r>
              <a:rPr lang="en-US" dirty="0"/>
              <a:t>https://docs.microsoft.com/en-us/learn/student-hub/certifications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7:50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792181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 the next item, Git and GitHub. If you’re confused with them, Git is a source control tool, it lets you collaborate with others, your source code is stored in a remote server and multiple software engineers can then apply changes at the same time. Whereas GitHub is a service provider, they are the ones who host the servers for your repositories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If you don’t have a GitHub account yet, please create one asap. This is where the code for your projects will live, it is essentially your portfolio, it allows you to showcase your work instead of just writing them down in your CV</a:t>
            </a:r>
          </a:p>
          <a:p>
            <a:endParaRPr lang="en-US" dirty="0"/>
          </a:p>
          <a:p>
            <a:r>
              <a:rPr lang="en-US" dirty="0"/>
              <a:t>Git is also one of the most important skills you will need in a workplace, so please master it as soon as possible, I have seen a lot of people being afraid to merge their code or push changes because they are afraid that they might mess things up, and they waste time waiting for someone else to do if for them.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2:48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06936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Conveniently, GitHub has its own learning platform called GitHub Skills. From here, learn the basics git commands, how to use branches and how to merge and rebase them, the different type of workflows, and GitHub actions. </a:t>
            </a:r>
          </a:p>
          <a:p>
            <a:endParaRPr lang="en-US" dirty="0"/>
          </a:p>
          <a:p>
            <a:r>
              <a:rPr lang="en-US" dirty="0"/>
              <a:t>https://skills.github.com/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2:48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313935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Also, open source is a very popular thing to know now so learn how open source works on GitHub, how to make a pull request </a:t>
            </a:r>
            <a:r>
              <a:rPr lang="en-US" dirty="0" err="1"/>
              <a:t>etc</a:t>
            </a:r>
            <a:endParaRPr lang="en-US" dirty="0"/>
          </a:p>
          <a:p>
            <a:endParaRPr lang="en-US" dirty="0"/>
          </a:p>
          <a:p>
            <a:r>
              <a:rPr lang="en-US" dirty="0"/>
              <a:t>https://opensource.guide/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9:56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261266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For GitHub student opportunities, we have GitHub education</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Get free GitHub Pro</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Get the GitHub Student Starter Pack</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Connect with GitHub campus experts</a:t>
            </a:r>
          </a:p>
          <a:p>
            <a:endParaRPr lang="en-US" dirty="0"/>
          </a:p>
          <a:p>
            <a:r>
              <a:rPr lang="en-US" dirty="0"/>
              <a:t>https://education.github.com/students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10:03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685863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first introduce myself, I’m Kenji, a Microsoft learn student ambassador, I’m studying computer science at the university of Manchester and I’m currently doing my placement as a </a:t>
            </a:r>
            <a:r>
              <a:rPr lang="en-US" dirty="0" err="1"/>
              <a:t>fullstack</a:t>
            </a:r>
            <a:r>
              <a:rPr lang="en-US" dirty="0"/>
              <a:t> engineer at Interact software.</a:t>
            </a:r>
          </a:p>
          <a:p>
            <a:endParaRPr lang="en-US" dirty="0"/>
          </a:p>
          <a:p>
            <a:r>
              <a:rPr lang="en-US" dirty="0"/>
              <a:t>Now, I sound like I have a few things under my belt, but to be honest, just one year ago, I was just an average university student and I wasn’t doing anything more than what was necessary to pass my first year. I knew that I wanted to pursue a career in technology but I wasn’t even sure where to start, I did some research on the space here and there, watched those day in the life videos but I was still lost and I had to spend a lot of time figuring out what to do</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2:48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10958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just a bunch of tools that I think are the most useful. Canva, this is a very useful tool for doing any design work, like infomercials and slides, it looks really good.</a:t>
            </a:r>
          </a:p>
          <a:p>
            <a:endParaRPr lang="en-US" dirty="0"/>
          </a:p>
          <a:p>
            <a:r>
              <a:rPr lang="en-US" dirty="0"/>
              <a:t>And more domain names, just more free domain names for your websites.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2:48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278312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the place where you will use to write your code in, Visual Studio Code. Visual Studio Code was originally just a text editor, but it has evolved to become more than just a text editor in the past few years. </a:t>
            </a:r>
          </a:p>
          <a:p>
            <a:endParaRPr lang="en-US" dirty="0"/>
          </a:p>
          <a:p>
            <a:r>
              <a:rPr lang="en-US" dirty="0"/>
              <a:t>Now, you can supercharge your text editor with Extensions, </a:t>
            </a:r>
            <a:r>
              <a:rPr lang="en-US" dirty="0" err="1"/>
              <a:t>Liveshare</a:t>
            </a:r>
            <a:r>
              <a:rPr lang="en-US" dirty="0"/>
              <a:t> collaborations and remote connections. I’ll let Chris explain more about these cool features in the next talk but here are some cool extensions I wanted to share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2:48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832273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copilot</a:t>
            </a:r>
          </a:p>
          <a:p>
            <a:r>
              <a:rPr lang="en-US" dirty="0"/>
              <a:t>- An AI that automatically writes code for you based on some simple instructions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7/16/2022 12:25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015666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type in what you want to achieve in the comments and GitHub copilot will generate the text for you</a:t>
            </a:r>
          </a:p>
          <a:p>
            <a:pPr marL="0" indent="0">
              <a:buFontTx/>
              <a:buNone/>
            </a:pP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7/16/2022 12:27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625484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GitLens</a:t>
            </a:r>
            <a:endParaRPr lang="en-US" dirty="0"/>
          </a:p>
          <a:p>
            <a:r>
              <a:rPr lang="en-US" dirty="0"/>
              <a:t>- Easy way to blame people and Interactive rebase</a:t>
            </a:r>
          </a:p>
          <a:p>
            <a:pPr marL="0" indent="0">
              <a:buFontTx/>
              <a:buNone/>
            </a:pP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7/16/2022 12:28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291934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GitLens</a:t>
            </a:r>
            <a:endParaRPr lang="en-US" dirty="0"/>
          </a:p>
          <a:p>
            <a:r>
              <a:rPr lang="en-US" dirty="0"/>
              <a:t>- Easy way to blame people and Interactive rebase</a:t>
            </a:r>
          </a:p>
          <a:p>
            <a:pPr marL="0" indent="0">
              <a:buFontTx/>
              <a:buNone/>
            </a:pP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7/16/2022 12:37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558483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are here, I wanted to talk a little about Visual Studio. A lot of people get confused between Visual Studio and Visual Studio Code and I don’t blame them, they are meant to be different but </a:t>
            </a:r>
            <a:r>
              <a:rPr lang="en-US" dirty="0" err="1"/>
              <a:t>VsCode</a:t>
            </a:r>
            <a:r>
              <a:rPr lang="en-US" dirty="0"/>
              <a:t> can now do almost everything, so its getting harder to tell the difference. </a:t>
            </a:r>
          </a:p>
          <a:p>
            <a:endParaRPr lang="en-US" dirty="0"/>
          </a:p>
          <a:p>
            <a:r>
              <a:rPr lang="en-US" dirty="0"/>
              <a:t>But Visual Studio is actually a full IDE for you to write software. We usually use it to write .NET applications, it just has a lot more user friendly controls to maintain and debug large scale software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2:48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594514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you have all the tools to make you a great developer, now the next step is to let people know you have them, and we do this through LinkedIn</a:t>
            </a:r>
          </a:p>
          <a:p>
            <a:endParaRPr lang="en-US" dirty="0"/>
          </a:p>
          <a:p>
            <a:r>
              <a:rPr lang="en-US" dirty="0"/>
              <a:t>If you don’t have an account yet, make one asap, network with people and share to your them the results of your hard work, post about any career related activities you have recently done, let your network know that you’ve attended the Student Meetup, show that you’re more than just a student</a:t>
            </a:r>
          </a:p>
          <a:p>
            <a:endParaRPr lang="en-US" dirty="0"/>
          </a:p>
          <a:p>
            <a:r>
              <a:rPr lang="en-US" dirty="0"/>
              <a:t>Also, use </a:t>
            </a:r>
            <a:r>
              <a:rPr lang="en-US" dirty="0" err="1"/>
              <a:t>Linkedin</a:t>
            </a:r>
            <a:r>
              <a:rPr lang="en-US" dirty="0"/>
              <a:t> to find out job opportunities or just wait for the recruiters to contact you, if you’ve followed all the steps, people will be approaching you left and right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11:38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908630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succeed in the world of technology, technical skills can only get you so far. You also need a balance of non-technical skills, like being able to articulate your thoughts and communicate well, teamwork and planning. For example, no matter how good you are at coding, if you are unable to communicate well, its quite hard to even pass the interview round for the job. </a:t>
            </a:r>
          </a:p>
          <a:p>
            <a:endParaRPr lang="en-US" dirty="0"/>
          </a:p>
          <a:p>
            <a:r>
              <a:rPr lang="en-US" dirty="0"/>
              <a:t>So next, we are going to look at some things that can bring your non technical skills up on par with your technical skills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11:44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926169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we will be looking at is the Microsoft Learn Student Ambassadors. </a:t>
            </a:r>
          </a:p>
          <a:p>
            <a:endParaRPr lang="en-US" dirty="0"/>
          </a:p>
          <a:p>
            <a:r>
              <a:rPr lang="en-US" dirty="0"/>
              <a:t>As a Microsoft learn student ambassador, your main responsibility is to run events to share your technical knowledge with other people and build tech communities in your local area. This is your gateway to industry, you will get access to a lot of student opportunities, like recently there was some Windows Insider program and peer mentorship events, you will get to network and collaborate with like minded people through projects and sometimes you can even get cool rewards like LinkedIn Premium or the Xbox game pass.</a:t>
            </a:r>
          </a:p>
          <a:p>
            <a:endParaRPr lang="en-US" dirty="0"/>
          </a:p>
          <a:p>
            <a:r>
              <a:rPr lang="en-US" dirty="0"/>
              <a:t>As you are giving talks, you will naturally become very familiar with the content as you prepare the speech, and you will get the non technical skills like public speaking and keeping calm.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11:40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757272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just dive straight to the problem here, that is technology is just so overwhelming. A career in tech is very flexible, you can get into pretty much any industry with a STEM degree, every industry needs technology right? As you can see, as we are heading into industry 4.0, there are tons of options to pursue. But the tradeoff is that there are just so many options and choices to consider, at some point, you might be asking yourself:</a:t>
            </a:r>
          </a:p>
          <a:p>
            <a:pPr marL="171450" indent="-171450">
              <a:buFontTx/>
              <a:buChar char="-"/>
            </a:pPr>
            <a:r>
              <a:rPr lang="en-US" dirty="0"/>
              <a:t>How do I find out which field is right for me?</a:t>
            </a:r>
          </a:p>
          <a:p>
            <a:pPr marL="171450" indent="-171450">
              <a:buFontTx/>
              <a:buChar char="-"/>
            </a:pPr>
            <a:r>
              <a:rPr lang="en-US" dirty="0"/>
              <a:t>Which fields should I try out first? </a:t>
            </a:r>
          </a:p>
          <a:p>
            <a:pPr marL="171450" indent="-171450">
              <a:buFontTx/>
              <a:buChar char="-"/>
            </a:pPr>
            <a:r>
              <a:rPr lang="en-US" dirty="0"/>
              <a:t>When you picked something, you wonder, what is it like on the other side, is this right for me? </a:t>
            </a:r>
          </a:p>
          <a:p>
            <a:pPr marL="171450" indent="-171450">
              <a:buFontTx/>
              <a:buChar char="-"/>
            </a:pPr>
            <a:r>
              <a:rPr lang="en-US" dirty="0"/>
              <a:t>Should I try something else, but I already invested so much time in this one thing? Is it worth it?</a:t>
            </a:r>
          </a:p>
          <a:p>
            <a:pPr marL="171450" indent="-171450">
              <a:buFontTx/>
              <a:buChar char="-"/>
            </a:pPr>
            <a:r>
              <a:rPr lang="en-US" dirty="0"/>
              <a:t>Do I even have time to try everything?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2:48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176297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non technical skills, a great place to learn it is from </a:t>
            </a:r>
            <a:r>
              <a:rPr lang="en-US" dirty="0" err="1"/>
              <a:t>Linkedin</a:t>
            </a:r>
            <a:r>
              <a:rPr lang="en-US" dirty="0"/>
              <a:t> Learning. You normally need to pay quite a sum of money for this service like 30 pounds per month, but you can get it for free through the Microsoft Learn Student Ambassador Program, right after reaching Alpha, which honestly isn’t that hard to reach.</a:t>
            </a:r>
          </a:p>
          <a:p>
            <a:endParaRPr lang="en-US" dirty="0"/>
          </a:p>
          <a:p>
            <a:r>
              <a:rPr lang="en-US" dirty="0"/>
              <a:t>And these </a:t>
            </a:r>
            <a:r>
              <a:rPr lang="en-US" dirty="0" err="1"/>
              <a:t>Linkedin</a:t>
            </a:r>
            <a:r>
              <a:rPr lang="en-US" dirty="0"/>
              <a:t> Learning courses usually come with a certificate which you can add to your profile, so there really is a lot of value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2:48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705447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student opportunity you can check out is the GitHub Campus Experts program, this is basically similar with the Microsoft Learn Student Ambassadors program but just for GitHub and it is a little more competitive, they usually only take in one person per campus. But still, its worth applying to get the experience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2:48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870143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now got the technical skills and the non technical skills, now its time to put them to use and go compete for the best idea and innovation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7/16/2022 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1289444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Introducing the Imagine Cup, it’s Microsoft’s yearly event where students use all their skills to build a solution to a problem and compete with each other to be the very best. This one takes a lot of commitment, the competition lasts a few months and you have to find time to commit as you will need to build a solution and pitch it.</a:t>
            </a:r>
          </a:p>
          <a:p>
            <a:endParaRPr lang="en-US" dirty="0"/>
          </a:p>
          <a:p>
            <a:r>
              <a:rPr lang="en-US" dirty="0"/>
              <a:t>If you are up for a challenge, feel free to apply for it, it definitely is a worthwhile experience, even if you don’t win, you’ve probably be put in a situation to learn a lot within a short amount of time.</a:t>
            </a:r>
          </a:p>
          <a:p>
            <a:endParaRPr lang="en-US" dirty="0"/>
          </a:p>
          <a:p>
            <a:r>
              <a:rPr lang="en-US" dirty="0"/>
              <a:t>That’s it for everything I would like to cover within the pack.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2:48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660148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should you takeaway from this talk? Technology is a fast and evolving field, there is always something new everyday. All you need to do is to do this, learn something, doing something with it, use the tools when necessary, share the results on </a:t>
            </a:r>
            <a:r>
              <a:rPr lang="en-US" dirty="0" err="1"/>
              <a:t>Linkedin</a:t>
            </a:r>
            <a:r>
              <a:rPr lang="en-US" dirty="0"/>
              <a:t>, repeat and you will succeed. You have to remember that being good a good developer isn’t a destination, it is a journey. So be ready to learn something new everyday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2:48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5139596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that’s it from me, I’ve made a GitHub Repo containing the contents of this talk, feel free to share it around. I didn’t have time to include a </a:t>
            </a:r>
            <a:r>
              <a:rPr lang="en-US" dirty="0" err="1"/>
              <a:t>QnA</a:t>
            </a:r>
            <a:r>
              <a:rPr lang="en-US" dirty="0"/>
              <a:t> session so if you all have any questions about any of the tools, the ambassadorship program or anything else, feel free to just ask me, I’ll be at the corner somewhere. Thank you for listening, remember to keep on learning.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2:48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its not just that, here is another consideration. What role is right for me? Do I want to be a developer? A data analyst? The worst feeling is when you don’t even know that the role exists? I didn’t know what a cloud architects is until I joined the ambassadors </a:t>
            </a:r>
            <a:r>
              <a:rPr lang="en-US" dirty="0" err="1"/>
              <a:t>programme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2:48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2957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after you’ve have decided the field or role, you are still bombarded with the options for the tools. Here are a bunch of tools that can be used to do the same thing, good luck choosing which to learn?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2:48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075671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not all, you still have to think about how you can get the job itself, you have to be competitive, you need to find ways to make you and your CV stand out. If you are a student looking for internships, you have to somehow figure this out even earlier, but it is hard to make a move because of the choice paralysis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2:48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34572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went through all of that myself and let me tell you, its not enjoyable. To save you all some time and sanity, I want to share with you all what I call the Microsoft student starter pack. This pack basically consists of the tools, resources and student opportunities you can take advantage of from Microsoft and its subsidiary companies. And I also want to share about how you can use them to make yourself stand out.</a:t>
            </a:r>
          </a:p>
          <a:p>
            <a:endParaRPr lang="en-US" dirty="0"/>
          </a:p>
          <a:p>
            <a:r>
              <a:rPr lang="en-US" dirty="0"/>
              <a:t>If you are new to the path of technology, feel free to use this as a starting point and if you have already been doing some stuff, here are some things that can enhance and accelerate your developer journey.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2:48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102956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things to cover so let’s look at the basics first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4:03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155031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we will look at is Microsoft Learn. As the name suggests, its Microsoft’s own learning platform where you can learn a variety of topics from general stuff like cloud computing and software engineering to niche stuff like mixed reality and quantum computing. </a:t>
            </a:r>
          </a:p>
          <a:p>
            <a:endParaRPr lang="en-US" dirty="0"/>
          </a:p>
          <a:p>
            <a:r>
              <a:rPr lang="en-US" dirty="0"/>
              <a:t>https://docs.microsoft.com/en-us/shows/one-dev-minute/what-is-microsoft-learn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7/15/2022 10:09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4869882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53.jpe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52.jpe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51.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hyperlink" Target="http://sistematic0.blogspot.com/2017/05/microsoft-visual-studio-code-vs-sublime.html" TargetMode="External"/><Relationship Id="rId9" Type="http://schemas.openxmlformats.org/officeDocument/2006/relationships/image" Target="../media/image21.png"/><Relationship Id="rId1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hyperlink" Target="http://sistematic0.blogspot.com/2017/05/microsoft-visual-studio-code-vs-sublime.html" TargetMode="External"/><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875002"/>
            <a:ext cx="6637867" cy="553998"/>
          </a:xfrm>
        </p:spPr>
        <p:txBody>
          <a:bodyPr/>
          <a:lstStyle/>
          <a:p>
            <a:r>
              <a:rPr lang="en-US" dirty="0"/>
              <a:t>Microsoft Student Starter Pack</a:t>
            </a:r>
          </a:p>
        </p:txBody>
      </p:sp>
      <p:sp>
        <p:nvSpPr>
          <p:cNvPr id="5" name="Text Placeholder 4"/>
          <p:cNvSpPr>
            <a:spLocks noGrp="1"/>
          </p:cNvSpPr>
          <p:nvPr>
            <p:ph type="body" sz="quarter" idx="12"/>
          </p:nvPr>
        </p:nvSpPr>
        <p:spPr/>
        <p:txBody>
          <a:bodyPr/>
          <a:lstStyle/>
          <a:p>
            <a:r>
              <a:rPr lang="en-US" dirty="0"/>
              <a:t>Speaker: Kenji Phang</a:t>
            </a:r>
          </a:p>
        </p:txBody>
      </p:sp>
    </p:spTree>
    <p:extLst>
      <p:ext uri="{BB962C8B-B14F-4D97-AF65-F5344CB8AC3E}">
        <p14:creationId xmlns:p14="http://schemas.microsoft.com/office/powerpoint/2010/main" val="242681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Microsoft Learn</a:t>
            </a:r>
          </a:p>
        </p:txBody>
      </p:sp>
      <p:pic>
        <p:nvPicPr>
          <p:cNvPr id="4" name="Picture 3">
            <a:extLst>
              <a:ext uri="{FF2B5EF4-FFF2-40B4-BE49-F238E27FC236}">
                <a16:creationId xmlns:a16="http://schemas.microsoft.com/office/drawing/2014/main" id="{34A4996A-8273-47FF-BE04-21394FD932F6}"/>
              </a:ext>
            </a:extLst>
          </p:cNvPr>
          <p:cNvPicPr>
            <a:picLocks noChangeAspect="1"/>
          </p:cNvPicPr>
          <p:nvPr/>
        </p:nvPicPr>
        <p:blipFill>
          <a:blip r:embed="rId3"/>
          <a:stretch>
            <a:fillRect/>
          </a:stretch>
        </p:blipFill>
        <p:spPr>
          <a:xfrm>
            <a:off x="1790700" y="1558144"/>
            <a:ext cx="8359140" cy="4589810"/>
          </a:xfrm>
          <a:prstGeom prst="rect">
            <a:avLst/>
          </a:prstGeom>
        </p:spPr>
      </p:pic>
    </p:spTree>
    <p:extLst>
      <p:ext uri="{BB962C8B-B14F-4D97-AF65-F5344CB8AC3E}">
        <p14:creationId xmlns:p14="http://schemas.microsoft.com/office/powerpoint/2010/main" val="137126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Microsoft Learn</a:t>
            </a:r>
          </a:p>
        </p:txBody>
      </p:sp>
      <p:pic>
        <p:nvPicPr>
          <p:cNvPr id="5" name="Picture 4">
            <a:extLst>
              <a:ext uri="{FF2B5EF4-FFF2-40B4-BE49-F238E27FC236}">
                <a16:creationId xmlns:a16="http://schemas.microsoft.com/office/drawing/2014/main" id="{BD5EEBAE-6AD5-4105-812E-68197830418A}"/>
              </a:ext>
            </a:extLst>
          </p:cNvPr>
          <p:cNvPicPr>
            <a:picLocks noChangeAspect="1"/>
          </p:cNvPicPr>
          <p:nvPr/>
        </p:nvPicPr>
        <p:blipFill>
          <a:blip r:embed="rId3"/>
          <a:stretch>
            <a:fillRect/>
          </a:stretch>
        </p:blipFill>
        <p:spPr>
          <a:xfrm>
            <a:off x="1805319" y="1183606"/>
            <a:ext cx="8581361" cy="5120396"/>
          </a:xfrm>
          <a:prstGeom prst="rect">
            <a:avLst/>
          </a:prstGeom>
        </p:spPr>
      </p:pic>
    </p:spTree>
    <p:extLst>
      <p:ext uri="{BB962C8B-B14F-4D97-AF65-F5344CB8AC3E}">
        <p14:creationId xmlns:p14="http://schemas.microsoft.com/office/powerpoint/2010/main" val="13603595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Microsoft Learn</a:t>
            </a:r>
          </a:p>
        </p:txBody>
      </p:sp>
      <p:pic>
        <p:nvPicPr>
          <p:cNvPr id="4" name="Picture 3">
            <a:extLst>
              <a:ext uri="{FF2B5EF4-FFF2-40B4-BE49-F238E27FC236}">
                <a16:creationId xmlns:a16="http://schemas.microsoft.com/office/drawing/2014/main" id="{96584032-0692-4ACE-9F8D-29142BF14FCF}"/>
              </a:ext>
            </a:extLst>
          </p:cNvPr>
          <p:cNvPicPr>
            <a:picLocks noChangeAspect="1"/>
          </p:cNvPicPr>
          <p:nvPr/>
        </p:nvPicPr>
        <p:blipFill>
          <a:blip r:embed="rId3"/>
          <a:stretch>
            <a:fillRect/>
          </a:stretch>
        </p:blipFill>
        <p:spPr>
          <a:xfrm>
            <a:off x="1951855" y="1205532"/>
            <a:ext cx="8288289" cy="5195268"/>
          </a:xfrm>
          <a:prstGeom prst="rect">
            <a:avLst/>
          </a:prstGeom>
        </p:spPr>
      </p:pic>
    </p:spTree>
    <p:extLst>
      <p:ext uri="{BB962C8B-B14F-4D97-AF65-F5344CB8AC3E}">
        <p14:creationId xmlns:p14="http://schemas.microsoft.com/office/powerpoint/2010/main" val="33831722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for Students</a:t>
            </a:r>
          </a:p>
        </p:txBody>
      </p:sp>
      <p:pic>
        <p:nvPicPr>
          <p:cNvPr id="3" name="Picture 2">
            <a:extLst>
              <a:ext uri="{FF2B5EF4-FFF2-40B4-BE49-F238E27FC236}">
                <a16:creationId xmlns:a16="http://schemas.microsoft.com/office/drawing/2014/main" id="{240C3AC0-0154-435B-B9F1-1AEBCE9EA9A1}"/>
              </a:ext>
            </a:extLst>
          </p:cNvPr>
          <p:cNvPicPr>
            <a:picLocks noChangeAspect="1"/>
          </p:cNvPicPr>
          <p:nvPr/>
        </p:nvPicPr>
        <p:blipFill>
          <a:blip r:embed="rId3"/>
          <a:stretch>
            <a:fillRect/>
          </a:stretch>
        </p:blipFill>
        <p:spPr>
          <a:xfrm>
            <a:off x="1579689" y="1374482"/>
            <a:ext cx="9032622" cy="4896777"/>
          </a:xfrm>
          <a:prstGeom prst="rect">
            <a:avLst/>
          </a:prstGeom>
        </p:spPr>
      </p:pic>
    </p:spTree>
    <p:extLst>
      <p:ext uri="{BB962C8B-B14F-4D97-AF65-F5344CB8AC3E}">
        <p14:creationId xmlns:p14="http://schemas.microsoft.com/office/powerpoint/2010/main" val="75238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Microsoft Exams for Students</a:t>
            </a:r>
          </a:p>
        </p:txBody>
      </p:sp>
      <p:pic>
        <p:nvPicPr>
          <p:cNvPr id="3" name="Picture 2">
            <a:extLst>
              <a:ext uri="{FF2B5EF4-FFF2-40B4-BE49-F238E27FC236}">
                <a16:creationId xmlns:a16="http://schemas.microsoft.com/office/drawing/2014/main" id="{3B9459B5-E250-4114-8BFA-48A98708F275}"/>
              </a:ext>
            </a:extLst>
          </p:cNvPr>
          <p:cNvPicPr>
            <a:picLocks noChangeAspect="1"/>
          </p:cNvPicPr>
          <p:nvPr/>
        </p:nvPicPr>
        <p:blipFill>
          <a:blip r:embed="rId3"/>
          <a:stretch>
            <a:fillRect/>
          </a:stretch>
        </p:blipFill>
        <p:spPr>
          <a:xfrm>
            <a:off x="8830234" y="5872512"/>
            <a:ext cx="3260465" cy="868276"/>
          </a:xfrm>
          <a:prstGeom prst="rect">
            <a:avLst/>
          </a:prstGeom>
        </p:spPr>
      </p:pic>
      <p:pic>
        <p:nvPicPr>
          <p:cNvPr id="1026" name="Picture 2" descr="See the source image">
            <a:extLst>
              <a:ext uri="{FF2B5EF4-FFF2-40B4-BE49-F238E27FC236}">
                <a16:creationId xmlns:a16="http://schemas.microsoft.com/office/drawing/2014/main" id="{164F1B18-051E-4BF3-92C6-8207C47612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966" y="1401349"/>
            <a:ext cx="7618067" cy="429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48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Microsoft Exams for Students</a:t>
            </a:r>
          </a:p>
        </p:txBody>
      </p:sp>
      <p:pic>
        <p:nvPicPr>
          <p:cNvPr id="4" name="Picture 3">
            <a:extLst>
              <a:ext uri="{FF2B5EF4-FFF2-40B4-BE49-F238E27FC236}">
                <a16:creationId xmlns:a16="http://schemas.microsoft.com/office/drawing/2014/main" id="{89764241-1360-4EE4-9236-034635916ADE}"/>
              </a:ext>
            </a:extLst>
          </p:cNvPr>
          <p:cNvPicPr>
            <a:picLocks noChangeAspect="1"/>
          </p:cNvPicPr>
          <p:nvPr/>
        </p:nvPicPr>
        <p:blipFill>
          <a:blip r:embed="rId3"/>
          <a:stretch>
            <a:fillRect/>
          </a:stretch>
        </p:blipFill>
        <p:spPr>
          <a:xfrm>
            <a:off x="2069780" y="1555943"/>
            <a:ext cx="8052440" cy="4271115"/>
          </a:xfrm>
          <a:prstGeom prst="rect">
            <a:avLst/>
          </a:prstGeom>
        </p:spPr>
      </p:pic>
    </p:spTree>
    <p:extLst>
      <p:ext uri="{BB962C8B-B14F-4D97-AF65-F5344CB8AC3E}">
        <p14:creationId xmlns:p14="http://schemas.microsoft.com/office/powerpoint/2010/main" val="31038128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GitHub</a:t>
            </a:r>
          </a:p>
        </p:txBody>
      </p:sp>
      <p:pic>
        <p:nvPicPr>
          <p:cNvPr id="2050" name="Picture 2" descr="Git and Github - Andersen Lab Dry Guide">
            <a:extLst>
              <a:ext uri="{FF2B5EF4-FFF2-40B4-BE49-F238E27FC236}">
                <a16:creationId xmlns:a16="http://schemas.microsoft.com/office/drawing/2014/main" id="{B3BDFEC2-F641-4017-A33F-C94273F69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461247"/>
            <a:ext cx="86868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31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GitHub Skills</a:t>
            </a:r>
          </a:p>
        </p:txBody>
      </p:sp>
      <p:pic>
        <p:nvPicPr>
          <p:cNvPr id="3" name="Picture 2">
            <a:extLst>
              <a:ext uri="{FF2B5EF4-FFF2-40B4-BE49-F238E27FC236}">
                <a16:creationId xmlns:a16="http://schemas.microsoft.com/office/drawing/2014/main" id="{DABE6F61-B71E-4B4A-A60E-24C0201B8A0C}"/>
              </a:ext>
            </a:extLst>
          </p:cNvPr>
          <p:cNvPicPr>
            <a:picLocks noChangeAspect="1"/>
          </p:cNvPicPr>
          <p:nvPr/>
        </p:nvPicPr>
        <p:blipFill>
          <a:blip r:embed="rId3"/>
          <a:stretch>
            <a:fillRect/>
          </a:stretch>
        </p:blipFill>
        <p:spPr>
          <a:xfrm>
            <a:off x="950259" y="2081737"/>
            <a:ext cx="10479741" cy="3117494"/>
          </a:xfrm>
          <a:prstGeom prst="rect">
            <a:avLst/>
          </a:prstGeom>
        </p:spPr>
      </p:pic>
    </p:spTree>
    <p:extLst>
      <p:ext uri="{BB962C8B-B14F-4D97-AF65-F5344CB8AC3E}">
        <p14:creationId xmlns:p14="http://schemas.microsoft.com/office/powerpoint/2010/main" val="183403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GitHub and Open Source</a:t>
            </a:r>
          </a:p>
        </p:txBody>
      </p:sp>
      <p:pic>
        <p:nvPicPr>
          <p:cNvPr id="3" name="Picture 2">
            <a:extLst>
              <a:ext uri="{FF2B5EF4-FFF2-40B4-BE49-F238E27FC236}">
                <a16:creationId xmlns:a16="http://schemas.microsoft.com/office/drawing/2014/main" id="{AAD87EAE-24F1-466A-8C5C-F3A7B282E1A1}"/>
              </a:ext>
            </a:extLst>
          </p:cNvPr>
          <p:cNvPicPr>
            <a:picLocks noChangeAspect="1"/>
          </p:cNvPicPr>
          <p:nvPr/>
        </p:nvPicPr>
        <p:blipFill>
          <a:blip r:embed="rId3"/>
          <a:stretch>
            <a:fillRect/>
          </a:stretch>
        </p:blipFill>
        <p:spPr>
          <a:xfrm>
            <a:off x="3087728" y="1180108"/>
            <a:ext cx="6016543" cy="5123893"/>
          </a:xfrm>
          <a:prstGeom prst="rect">
            <a:avLst/>
          </a:prstGeom>
        </p:spPr>
      </p:pic>
    </p:spTree>
    <p:extLst>
      <p:ext uri="{BB962C8B-B14F-4D97-AF65-F5344CB8AC3E}">
        <p14:creationId xmlns:p14="http://schemas.microsoft.com/office/powerpoint/2010/main" val="2525490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GitHub Education</a:t>
            </a:r>
          </a:p>
        </p:txBody>
      </p:sp>
      <p:pic>
        <p:nvPicPr>
          <p:cNvPr id="10242" name="Picture 2" descr="The GitHub Student Developer Pack is back | The GitHub Blog">
            <a:extLst>
              <a:ext uri="{FF2B5EF4-FFF2-40B4-BE49-F238E27FC236}">
                <a16:creationId xmlns:a16="http://schemas.microsoft.com/office/drawing/2014/main" id="{579A6441-EB6C-45C1-8926-7BE6AAAAC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476" y="1273100"/>
            <a:ext cx="9767047" cy="512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9989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Kenji.Info</a:t>
            </a:r>
            <a:endParaRPr lang="en-US" dirty="0"/>
          </a:p>
        </p:txBody>
      </p:sp>
      <p:sp>
        <p:nvSpPr>
          <p:cNvPr id="6" name="Text Placeholder 5"/>
          <p:cNvSpPr>
            <a:spLocks noGrp="1"/>
          </p:cNvSpPr>
          <p:nvPr>
            <p:ph type="body" sz="quarter" idx="10"/>
          </p:nvPr>
        </p:nvSpPr>
        <p:spPr>
          <a:xfrm>
            <a:off x="4718988" y="1931170"/>
            <a:ext cx="6618572" cy="1982081"/>
          </a:xfrm>
        </p:spPr>
        <p:txBody>
          <a:bodyPr/>
          <a:lstStyle/>
          <a:p>
            <a:pPr marL="457200" indent="-457200">
              <a:buFontTx/>
              <a:buChar char="-"/>
            </a:pPr>
            <a:r>
              <a:rPr lang="en-US" dirty="0"/>
              <a:t>Beta Microsoft Learn Ambassador </a:t>
            </a:r>
          </a:p>
          <a:p>
            <a:pPr marL="457200" indent="-457200">
              <a:buFontTx/>
              <a:buChar char="-"/>
            </a:pPr>
            <a:r>
              <a:rPr lang="en-US" dirty="0"/>
              <a:t>CS Student from the University of Manchester</a:t>
            </a:r>
          </a:p>
          <a:p>
            <a:pPr marL="457200" indent="-457200">
              <a:buFontTx/>
              <a:buChar char="-"/>
            </a:pPr>
            <a:r>
              <a:rPr lang="en-US" dirty="0"/>
              <a:t>Doing a placement as a </a:t>
            </a:r>
            <a:r>
              <a:rPr lang="en-US" dirty="0" err="1"/>
              <a:t>Fullstack</a:t>
            </a:r>
            <a:r>
              <a:rPr lang="en-US" dirty="0"/>
              <a:t> Engineer at Interact Software</a:t>
            </a:r>
          </a:p>
          <a:p>
            <a:pPr marL="457200" indent="-457200">
              <a:buFontTx/>
              <a:buChar char="-"/>
            </a:pPr>
            <a:r>
              <a:rPr lang="en-US" dirty="0"/>
              <a:t>Interests: .NET and Azure</a:t>
            </a:r>
          </a:p>
        </p:txBody>
      </p:sp>
      <p:pic>
        <p:nvPicPr>
          <p:cNvPr id="4" name="Picture 3" descr="A person with his arms crossed&#10;&#10;Description automatically generated with medium confidence">
            <a:extLst>
              <a:ext uri="{FF2B5EF4-FFF2-40B4-BE49-F238E27FC236}">
                <a16:creationId xmlns:a16="http://schemas.microsoft.com/office/drawing/2014/main" id="{81B52070-9D05-4F80-A6AB-C847B7BC1006}"/>
              </a:ext>
            </a:extLst>
          </p:cNvPr>
          <p:cNvPicPr>
            <a:picLocks noChangeAspect="1"/>
          </p:cNvPicPr>
          <p:nvPr/>
        </p:nvPicPr>
        <p:blipFill rotWithShape="1">
          <a:blip r:embed="rId3"/>
          <a:srcRect l="12294" r="12970"/>
          <a:stretch/>
        </p:blipFill>
        <p:spPr>
          <a:xfrm>
            <a:off x="587090" y="1434370"/>
            <a:ext cx="3391979" cy="4483310"/>
          </a:xfrm>
          <a:prstGeom prst="rect">
            <a:avLst/>
          </a:prstGeom>
        </p:spPr>
      </p:pic>
    </p:spTree>
    <p:extLst>
      <p:ext uri="{BB962C8B-B14F-4D97-AF65-F5344CB8AC3E}">
        <p14:creationId xmlns:p14="http://schemas.microsoft.com/office/powerpoint/2010/main" val="175221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GitHub Student Developer Pack</a:t>
            </a:r>
          </a:p>
        </p:txBody>
      </p:sp>
      <p:pic>
        <p:nvPicPr>
          <p:cNvPr id="3" name="Picture 2">
            <a:extLst>
              <a:ext uri="{FF2B5EF4-FFF2-40B4-BE49-F238E27FC236}">
                <a16:creationId xmlns:a16="http://schemas.microsoft.com/office/drawing/2014/main" id="{0D8EA00D-F9BE-406F-9CF1-722708F53350}"/>
              </a:ext>
            </a:extLst>
          </p:cNvPr>
          <p:cNvPicPr>
            <a:picLocks noChangeAspect="1"/>
          </p:cNvPicPr>
          <p:nvPr/>
        </p:nvPicPr>
        <p:blipFill>
          <a:blip r:embed="rId3"/>
          <a:stretch>
            <a:fillRect/>
          </a:stretch>
        </p:blipFill>
        <p:spPr>
          <a:xfrm>
            <a:off x="854111" y="1438407"/>
            <a:ext cx="3127279" cy="3392130"/>
          </a:xfrm>
          <a:prstGeom prst="rect">
            <a:avLst/>
          </a:prstGeom>
        </p:spPr>
      </p:pic>
      <p:pic>
        <p:nvPicPr>
          <p:cNvPr id="5" name="Picture 4">
            <a:extLst>
              <a:ext uri="{FF2B5EF4-FFF2-40B4-BE49-F238E27FC236}">
                <a16:creationId xmlns:a16="http://schemas.microsoft.com/office/drawing/2014/main" id="{BC86F90C-1ABF-4872-A5B0-4198926424E5}"/>
              </a:ext>
            </a:extLst>
          </p:cNvPr>
          <p:cNvPicPr>
            <a:picLocks noChangeAspect="1"/>
          </p:cNvPicPr>
          <p:nvPr/>
        </p:nvPicPr>
        <p:blipFill>
          <a:blip r:embed="rId4"/>
          <a:stretch>
            <a:fillRect/>
          </a:stretch>
        </p:blipFill>
        <p:spPr>
          <a:xfrm>
            <a:off x="8210610" y="1272986"/>
            <a:ext cx="3595363" cy="4948517"/>
          </a:xfrm>
          <a:prstGeom prst="rect">
            <a:avLst/>
          </a:prstGeom>
        </p:spPr>
      </p:pic>
      <p:pic>
        <p:nvPicPr>
          <p:cNvPr id="7" name="Picture 6">
            <a:extLst>
              <a:ext uri="{FF2B5EF4-FFF2-40B4-BE49-F238E27FC236}">
                <a16:creationId xmlns:a16="http://schemas.microsoft.com/office/drawing/2014/main" id="{3773433D-0A93-41CA-9182-DF1D452DE2F8}"/>
              </a:ext>
            </a:extLst>
          </p:cNvPr>
          <p:cNvPicPr>
            <a:picLocks noChangeAspect="1"/>
          </p:cNvPicPr>
          <p:nvPr/>
        </p:nvPicPr>
        <p:blipFill>
          <a:blip r:embed="rId5"/>
          <a:stretch>
            <a:fillRect/>
          </a:stretch>
        </p:blipFill>
        <p:spPr>
          <a:xfrm>
            <a:off x="4419083" y="1438407"/>
            <a:ext cx="3353834" cy="4617677"/>
          </a:xfrm>
          <a:prstGeom prst="rect">
            <a:avLst/>
          </a:prstGeom>
        </p:spPr>
      </p:pic>
    </p:spTree>
    <p:extLst>
      <p:ext uri="{BB962C8B-B14F-4D97-AF65-F5344CB8AC3E}">
        <p14:creationId xmlns:p14="http://schemas.microsoft.com/office/powerpoint/2010/main" val="2287380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Visual Studio Code</a:t>
            </a:r>
          </a:p>
        </p:txBody>
      </p:sp>
      <p:pic>
        <p:nvPicPr>
          <p:cNvPr id="4098" name="Picture 2" descr="Download Visual Studio Code - Mac, Linux, Windows">
            <a:extLst>
              <a:ext uri="{FF2B5EF4-FFF2-40B4-BE49-F238E27FC236}">
                <a16:creationId xmlns:a16="http://schemas.microsoft.com/office/drawing/2014/main" id="{DC78FB73-0633-407E-B806-DC497403D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350" y="1359834"/>
            <a:ext cx="9639300" cy="481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Extension 1: GitHub Copilot</a:t>
            </a:r>
          </a:p>
        </p:txBody>
      </p:sp>
      <p:pic>
        <p:nvPicPr>
          <p:cNvPr id="7172" name="Picture 4" descr="Introducing GitHub Copilot: your AI pair programmer">
            <a:extLst>
              <a:ext uri="{FF2B5EF4-FFF2-40B4-BE49-F238E27FC236}">
                <a16:creationId xmlns:a16="http://schemas.microsoft.com/office/drawing/2014/main" id="{12876A55-AD33-4062-85F7-B65193D54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5403" y="1332379"/>
            <a:ext cx="8781194" cy="4665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6817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Extension 1: GitHub Copilot</a:t>
            </a:r>
          </a:p>
        </p:txBody>
      </p:sp>
      <p:pic>
        <p:nvPicPr>
          <p:cNvPr id="3" name="Picture 2" descr="A screenshot of a computer screen&#10;&#10;Description automatically generated">
            <a:extLst>
              <a:ext uri="{FF2B5EF4-FFF2-40B4-BE49-F238E27FC236}">
                <a16:creationId xmlns:a16="http://schemas.microsoft.com/office/drawing/2014/main" id="{EF82C881-A707-46EF-8C7E-956630F8D596}"/>
              </a:ext>
            </a:extLst>
          </p:cNvPr>
          <p:cNvPicPr>
            <a:picLocks noChangeAspect="1"/>
          </p:cNvPicPr>
          <p:nvPr/>
        </p:nvPicPr>
        <p:blipFill>
          <a:blip r:embed="rId3"/>
          <a:stretch>
            <a:fillRect/>
          </a:stretch>
        </p:blipFill>
        <p:spPr>
          <a:xfrm>
            <a:off x="1523103" y="1155046"/>
            <a:ext cx="9145793" cy="5358864"/>
          </a:xfrm>
          <a:prstGeom prst="rect">
            <a:avLst/>
          </a:prstGeom>
        </p:spPr>
      </p:pic>
    </p:spTree>
    <p:extLst>
      <p:ext uri="{BB962C8B-B14F-4D97-AF65-F5344CB8AC3E}">
        <p14:creationId xmlns:p14="http://schemas.microsoft.com/office/powerpoint/2010/main" val="23813035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Extension 2: </a:t>
            </a:r>
            <a:r>
              <a:rPr lang="en-US" dirty="0" err="1"/>
              <a:t>GitLens</a:t>
            </a:r>
            <a:endParaRPr lang="en-US" dirty="0"/>
          </a:p>
        </p:txBody>
      </p:sp>
      <p:pic>
        <p:nvPicPr>
          <p:cNvPr id="3" name="Picture 2" descr="Text&#10;&#10;Description automatically generated">
            <a:extLst>
              <a:ext uri="{FF2B5EF4-FFF2-40B4-BE49-F238E27FC236}">
                <a16:creationId xmlns:a16="http://schemas.microsoft.com/office/drawing/2014/main" id="{538F052B-909A-4DC2-88A6-D297F1EE7DFB}"/>
              </a:ext>
            </a:extLst>
          </p:cNvPr>
          <p:cNvPicPr>
            <a:picLocks noChangeAspect="1"/>
          </p:cNvPicPr>
          <p:nvPr/>
        </p:nvPicPr>
        <p:blipFill rotWithShape="1">
          <a:blip r:embed="rId3"/>
          <a:srcRect b="26673"/>
          <a:stretch/>
        </p:blipFill>
        <p:spPr>
          <a:xfrm>
            <a:off x="1152448" y="1433511"/>
            <a:ext cx="9887103" cy="4770065"/>
          </a:xfrm>
          <a:prstGeom prst="rect">
            <a:avLst/>
          </a:prstGeom>
        </p:spPr>
      </p:pic>
    </p:spTree>
    <p:extLst>
      <p:ext uri="{BB962C8B-B14F-4D97-AF65-F5344CB8AC3E}">
        <p14:creationId xmlns:p14="http://schemas.microsoft.com/office/powerpoint/2010/main" val="280941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Extension 2: </a:t>
            </a:r>
            <a:r>
              <a:rPr lang="en-US" dirty="0" err="1"/>
              <a:t>GitLens</a:t>
            </a:r>
            <a:endParaRPr lang="en-US" dirty="0"/>
          </a:p>
        </p:txBody>
      </p:sp>
      <p:pic>
        <p:nvPicPr>
          <p:cNvPr id="4" name="Picture 3" descr="A screenshot of a computer&#10;&#10;Description automatically generated with medium confidence">
            <a:extLst>
              <a:ext uri="{FF2B5EF4-FFF2-40B4-BE49-F238E27FC236}">
                <a16:creationId xmlns:a16="http://schemas.microsoft.com/office/drawing/2014/main" id="{93425E6C-3BF3-4CBF-9974-E98DDB77FAA1}"/>
              </a:ext>
            </a:extLst>
          </p:cNvPr>
          <p:cNvPicPr>
            <a:picLocks noChangeAspect="1"/>
          </p:cNvPicPr>
          <p:nvPr/>
        </p:nvPicPr>
        <p:blipFill rotWithShape="1">
          <a:blip r:embed="rId3"/>
          <a:srcRect t="6873" b="6605"/>
          <a:stretch/>
        </p:blipFill>
        <p:spPr>
          <a:xfrm>
            <a:off x="2117476" y="1147482"/>
            <a:ext cx="7957047" cy="5253318"/>
          </a:xfrm>
          <a:prstGeom prst="rect">
            <a:avLst/>
          </a:prstGeom>
        </p:spPr>
      </p:pic>
    </p:spTree>
    <p:extLst>
      <p:ext uri="{BB962C8B-B14F-4D97-AF65-F5344CB8AC3E}">
        <p14:creationId xmlns:p14="http://schemas.microsoft.com/office/powerpoint/2010/main" val="11416892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Visual Studio</a:t>
            </a:r>
          </a:p>
        </p:txBody>
      </p:sp>
      <p:pic>
        <p:nvPicPr>
          <p:cNvPr id="9218" name="Picture 2" descr="Visual Studio: IDE and Code Editor for Software Developers and Teams">
            <a:extLst>
              <a:ext uri="{FF2B5EF4-FFF2-40B4-BE49-F238E27FC236}">
                <a16:creationId xmlns:a16="http://schemas.microsoft.com/office/drawing/2014/main" id="{310A9462-4DE7-42C1-9AED-F02F49054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1411101"/>
            <a:ext cx="8870576" cy="4989699"/>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NET - Wikipedia">
            <a:extLst>
              <a:ext uri="{FF2B5EF4-FFF2-40B4-BE49-F238E27FC236}">
                <a16:creationId xmlns:a16="http://schemas.microsoft.com/office/drawing/2014/main" id="{92B9730E-A42E-4241-9559-D72EBC03DE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6715" y="3138901"/>
            <a:ext cx="1717022" cy="1717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66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Linkedin</a:t>
            </a:r>
            <a:endParaRPr lang="en-US" dirty="0"/>
          </a:p>
        </p:txBody>
      </p:sp>
      <p:pic>
        <p:nvPicPr>
          <p:cNvPr id="6146" name="Picture 2" descr="How to build a LinkedIn network | Pixartprinting">
            <a:extLst>
              <a:ext uri="{FF2B5EF4-FFF2-40B4-BE49-F238E27FC236}">
                <a16:creationId xmlns:a16="http://schemas.microsoft.com/office/drawing/2014/main" id="{5A1456C0-89BB-444F-93A6-453EC2E4E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6228" y="1744195"/>
            <a:ext cx="10179984" cy="4437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90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other side of the equation</a:t>
            </a:r>
          </a:p>
        </p:txBody>
      </p:sp>
    </p:spTree>
    <p:extLst>
      <p:ext uri="{BB962C8B-B14F-4D97-AF65-F5344CB8AC3E}">
        <p14:creationId xmlns:p14="http://schemas.microsoft.com/office/powerpoint/2010/main" val="1126155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Microsoft Learn Student Ambassadors</a:t>
            </a:r>
          </a:p>
        </p:txBody>
      </p:sp>
      <p:pic>
        <p:nvPicPr>
          <p:cNvPr id="4" name="Picture 3">
            <a:extLst>
              <a:ext uri="{FF2B5EF4-FFF2-40B4-BE49-F238E27FC236}">
                <a16:creationId xmlns:a16="http://schemas.microsoft.com/office/drawing/2014/main" id="{DA9EA9BF-3C35-484F-B008-C67AD289CADE}"/>
              </a:ext>
            </a:extLst>
          </p:cNvPr>
          <p:cNvPicPr>
            <a:picLocks noChangeAspect="1"/>
          </p:cNvPicPr>
          <p:nvPr/>
        </p:nvPicPr>
        <p:blipFill>
          <a:blip r:embed="rId3"/>
          <a:stretch>
            <a:fillRect/>
          </a:stretch>
        </p:blipFill>
        <p:spPr>
          <a:xfrm>
            <a:off x="1165412" y="1445217"/>
            <a:ext cx="9861176" cy="4350381"/>
          </a:xfrm>
          <a:prstGeom prst="rect">
            <a:avLst/>
          </a:prstGeom>
        </p:spPr>
      </p:pic>
    </p:spTree>
    <p:extLst>
      <p:ext uri="{BB962C8B-B14F-4D97-AF65-F5344CB8AC3E}">
        <p14:creationId xmlns:p14="http://schemas.microsoft.com/office/powerpoint/2010/main" val="136520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2981637"/>
            <a:ext cx="4160520" cy="861774"/>
          </a:xfrm>
        </p:spPr>
        <p:txBody>
          <a:bodyPr wrap="square" anchor="t">
            <a:normAutofit/>
          </a:bodyPr>
          <a:lstStyle/>
          <a:p>
            <a:r>
              <a:rPr lang="en-US" dirty="0"/>
              <a:t>Technology is overwhelming</a:t>
            </a:r>
          </a:p>
        </p:txBody>
      </p:sp>
      <p:pic>
        <p:nvPicPr>
          <p:cNvPr id="7" name="Picture 4" descr="Industry 4.0 and Mobile Robots - Connecting Islands of Automation">
            <a:extLst>
              <a:ext uri="{FF2B5EF4-FFF2-40B4-BE49-F238E27FC236}">
                <a16:creationId xmlns:a16="http://schemas.microsoft.com/office/drawing/2014/main" id="{47A8E5DB-FEE0-456F-B6FC-2A57457E9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473" y="440724"/>
            <a:ext cx="7988088"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17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Linkedin</a:t>
            </a:r>
            <a:r>
              <a:rPr lang="en-US" dirty="0"/>
              <a:t> Learning</a:t>
            </a:r>
          </a:p>
        </p:txBody>
      </p:sp>
      <p:pic>
        <p:nvPicPr>
          <p:cNvPr id="3074" name="Picture 2" descr="Adopt a growth mindset - LinkedIn Learning Video Tutorial | LinkedIn  Learning, formerly Lynda.com">
            <a:extLst>
              <a:ext uri="{FF2B5EF4-FFF2-40B4-BE49-F238E27FC236}">
                <a16:creationId xmlns:a16="http://schemas.microsoft.com/office/drawing/2014/main" id="{B8517DC3-C64D-4968-95E6-F60971DFE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682" y="1292597"/>
            <a:ext cx="8220635" cy="46241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inkedIn Learning Review - 7 Pros &amp; Cons You Should Consider in 2022">
            <a:extLst>
              <a:ext uri="{FF2B5EF4-FFF2-40B4-BE49-F238E27FC236}">
                <a16:creationId xmlns:a16="http://schemas.microsoft.com/office/drawing/2014/main" id="{92D7254A-81D9-496F-A025-87F452F31A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8603" y="4432090"/>
            <a:ext cx="3862667" cy="2488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36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GitHub Campus Experts</a:t>
            </a:r>
          </a:p>
        </p:txBody>
      </p:sp>
      <p:pic>
        <p:nvPicPr>
          <p:cNvPr id="3" name="Picture 2">
            <a:extLst>
              <a:ext uri="{FF2B5EF4-FFF2-40B4-BE49-F238E27FC236}">
                <a16:creationId xmlns:a16="http://schemas.microsoft.com/office/drawing/2014/main" id="{D79781B2-2998-4968-A7D6-8234CC483382}"/>
              </a:ext>
            </a:extLst>
          </p:cNvPr>
          <p:cNvPicPr>
            <a:picLocks noChangeAspect="1"/>
          </p:cNvPicPr>
          <p:nvPr/>
        </p:nvPicPr>
        <p:blipFill>
          <a:blip r:embed="rId3"/>
          <a:stretch>
            <a:fillRect/>
          </a:stretch>
        </p:blipFill>
        <p:spPr>
          <a:xfrm>
            <a:off x="874743" y="1884923"/>
            <a:ext cx="10098057" cy="3785942"/>
          </a:xfrm>
          <a:prstGeom prst="rect">
            <a:avLst/>
          </a:prstGeom>
        </p:spPr>
      </p:pic>
    </p:spTree>
    <p:extLst>
      <p:ext uri="{BB962C8B-B14F-4D97-AF65-F5344CB8AC3E}">
        <p14:creationId xmlns:p14="http://schemas.microsoft.com/office/powerpoint/2010/main" val="379420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Going Above and Beyond</a:t>
            </a:r>
          </a:p>
        </p:txBody>
      </p:sp>
    </p:spTree>
    <p:extLst>
      <p:ext uri="{BB962C8B-B14F-4D97-AF65-F5344CB8AC3E}">
        <p14:creationId xmlns:p14="http://schemas.microsoft.com/office/powerpoint/2010/main" val="63147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Imagine Cup</a:t>
            </a:r>
          </a:p>
        </p:txBody>
      </p:sp>
      <p:pic>
        <p:nvPicPr>
          <p:cNvPr id="3" name="Picture 2">
            <a:extLst>
              <a:ext uri="{FF2B5EF4-FFF2-40B4-BE49-F238E27FC236}">
                <a16:creationId xmlns:a16="http://schemas.microsoft.com/office/drawing/2014/main" id="{B8BBD4B9-FE82-4A68-902C-3E518A9302D6}"/>
              </a:ext>
            </a:extLst>
          </p:cNvPr>
          <p:cNvPicPr>
            <a:picLocks noChangeAspect="1"/>
          </p:cNvPicPr>
          <p:nvPr/>
        </p:nvPicPr>
        <p:blipFill>
          <a:blip r:embed="rId3"/>
          <a:stretch>
            <a:fillRect/>
          </a:stretch>
        </p:blipFill>
        <p:spPr>
          <a:xfrm>
            <a:off x="2737703" y="1616376"/>
            <a:ext cx="6716593" cy="3986565"/>
          </a:xfrm>
          <a:prstGeom prst="rect">
            <a:avLst/>
          </a:prstGeom>
        </p:spPr>
      </p:pic>
    </p:spTree>
    <p:extLst>
      <p:ext uri="{BB962C8B-B14F-4D97-AF65-F5344CB8AC3E}">
        <p14:creationId xmlns:p14="http://schemas.microsoft.com/office/powerpoint/2010/main" val="96765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Takeaway</a:t>
            </a:r>
          </a:p>
        </p:txBody>
      </p:sp>
      <p:sp>
        <p:nvSpPr>
          <p:cNvPr id="3" name="Text Placeholder 2">
            <a:extLst>
              <a:ext uri="{FF2B5EF4-FFF2-40B4-BE49-F238E27FC236}">
                <a16:creationId xmlns:a16="http://schemas.microsoft.com/office/drawing/2014/main" id="{B4ADD13A-DEC5-4D27-B95F-13C0F2B8A49C}"/>
              </a:ext>
            </a:extLst>
          </p:cNvPr>
          <p:cNvSpPr>
            <a:spLocks noGrp="1"/>
          </p:cNvSpPr>
          <p:nvPr>
            <p:ph type="body" sz="quarter" idx="10"/>
          </p:nvPr>
        </p:nvSpPr>
        <p:spPr>
          <a:xfrm>
            <a:off x="1573966" y="2515418"/>
            <a:ext cx="1731167" cy="1292662"/>
          </a:xfrm>
        </p:spPr>
        <p:txBody>
          <a:bodyPr/>
          <a:lstStyle/>
          <a:p>
            <a:pPr algn="ctr"/>
            <a:r>
              <a:rPr lang="en-GB" dirty="0"/>
              <a:t>Learn something </a:t>
            </a:r>
          </a:p>
        </p:txBody>
      </p:sp>
      <p:sp>
        <p:nvSpPr>
          <p:cNvPr id="4" name="Text Placeholder 2">
            <a:extLst>
              <a:ext uri="{FF2B5EF4-FFF2-40B4-BE49-F238E27FC236}">
                <a16:creationId xmlns:a16="http://schemas.microsoft.com/office/drawing/2014/main" id="{2C17613F-E440-44EF-91F7-C234F99F38FA}"/>
              </a:ext>
            </a:extLst>
          </p:cNvPr>
          <p:cNvSpPr txBox="1">
            <a:spLocks/>
          </p:cNvSpPr>
          <p:nvPr/>
        </p:nvSpPr>
        <p:spPr>
          <a:xfrm>
            <a:off x="5037597" y="849325"/>
            <a:ext cx="182879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dirty="0"/>
              <a:t>Do something</a:t>
            </a:r>
          </a:p>
        </p:txBody>
      </p:sp>
      <p:sp>
        <p:nvSpPr>
          <p:cNvPr id="5" name="Text Placeholder 2">
            <a:extLst>
              <a:ext uri="{FF2B5EF4-FFF2-40B4-BE49-F238E27FC236}">
                <a16:creationId xmlns:a16="http://schemas.microsoft.com/office/drawing/2014/main" id="{1F179B7D-7105-49C2-9980-F1FF0CA180E7}"/>
              </a:ext>
            </a:extLst>
          </p:cNvPr>
          <p:cNvSpPr txBox="1">
            <a:spLocks/>
          </p:cNvSpPr>
          <p:nvPr/>
        </p:nvSpPr>
        <p:spPr>
          <a:xfrm>
            <a:off x="8038326" y="2764974"/>
            <a:ext cx="222884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dirty="0"/>
              <a:t>With</a:t>
            </a:r>
          </a:p>
        </p:txBody>
      </p:sp>
      <p:sp>
        <p:nvSpPr>
          <p:cNvPr id="6" name="Text Placeholder 2">
            <a:extLst>
              <a:ext uri="{FF2B5EF4-FFF2-40B4-BE49-F238E27FC236}">
                <a16:creationId xmlns:a16="http://schemas.microsoft.com/office/drawing/2014/main" id="{BC3CECAA-21A9-47C4-9305-EE8E194C98C3}"/>
              </a:ext>
            </a:extLst>
          </p:cNvPr>
          <p:cNvSpPr txBox="1">
            <a:spLocks/>
          </p:cNvSpPr>
          <p:nvPr/>
        </p:nvSpPr>
        <p:spPr>
          <a:xfrm>
            <a:off x="4910637" y="5140688"/>
            <a:ext cx="222884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dirty="0"/>
              <a:t>Share it</a:t>
            </a:r>
          </a:p>
        </p:txBody>
      </p:sp>
      <p:pic>
        <p:nvPicPr>
          <p:cNvPr id="7" name="Picture 6" descr="A blue logo with white arrows&#10;&#10;Description automatically generated with low confidence">
            <a:extLst>
              <a:ext uri="{FF2B5EF4-FFF2-40B4-BE49-F238E27FC236}">
                <a16:creationId xmlns:a16="http://schemas.microsoft.com/office/drawing/2014/main" id="{F012C616-0A3C-49C3-8C86-E05ADA7C959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298266" y="3286369"/>
            <a:ext cx="746245" cy="746245"/>
          </a:xfrm>
          <a:prstGeom prst="rect">
            <a:avLst/>
          </a:prstGeom>
        </p:spPr>
      </p:pic>
      <p:pic>
        <p:nvPicPr>
          <p:cNvPr id="8" name="Picture 4" descr="Microsoft Learn Student Ambassadors BUP - Posts | Facebook">
            <a:extLst>
              <a:ext uri="{FF2B5EF4-FFF2-40B4-BE49-F238E27FC236}">
                <a16:creationId xmlns:a16="http://schemas.microsoft.com/office/drawing/2014/main" id="{31FC0332-0832-47E1-B431-9B9D72CC28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526" t="18930" r="19337" b="20364"/>
          <a:stretch/>
        </p:blipFill>
        <p:spPr bwMode="auto">
          <a:xfrm>
            <a:off x="5658978" y="1717312"/>
            <a:ext cx="874043" cy="8972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GitHub Logos and Usage · GitHub">
            <a:extLst>
              <a:ext uri="{FF2B5EF4-FFF2-40B4-BE49-F238E27FC236}">
                <a16:creationId xmlns:a16="http://schemas.microsoft.com/office/drawing/2014/main" id="{1853829E-07F5-439D-83B2-A4522C4141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5653" y="3195861"/>
            <a:ext cx="875277" cy="8752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Microsoft Learn by Kurtis Beavers on Dribbble">
            <a:extLst>
              <a:ext uri="{FF2B5EF4-FFF2-40B4-BE49-F238E27FC236}">
                <a16:creationId xmlns:a16="http://schemas.microsoft.com/office/drawing/2014/main" id="{076BBCAA-C69B-4E9B-93E5-AE4A746E561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214" t="28178" r="7193" b="23605"/>
          <a:stretch/>
        </p:blipFill>
        <p:spPr bwMode="auto">
          <a:xfrm>
            <a:off x="1602893" y="3438049"/>
            <a:ext cx="1731167" cy="7400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inkedin - Free social media icons">
            <a:extLst>
              <a:ext uri="{FF2B5EF4-FFF2-40B4-BE49-F238E27FC236}">
                <a16:creationId xmlns:a16="http://schemas.microsoft.com/office/drawing/2014/main" id="{B92379E5-E300-436E-B09B-BF7CE52AF5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45870" y="5737098"/>
            <a:ext cx="636239" cy="63623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Partners - GitHub Education">
            <a:extLst>
              <a:ext uri="{FF2B5EF4-FFF2-40B4-BE49-F238E27FC236}">
                <a16:creationId xmlns:a16="http://schemas.microsoft.com/office/drawing/2014/main" id="{264833D8-B336-4C22-ACB8-52A7E9ADCC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0229" y="4071906"/>
            <a:ext cx="830848" cy="9573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GitHub Campus Experts · GitHub">
            <a:extLst>
              <a:ext uri="{FF2B5EF4-FFF2-40B4-BE49-F238E27FC236}">
                <a16:creationId xmlns:a16="http://schemas.microsoft.com/office/drawing/2014/main" id="{921CD2B0-DB6C-489A-8F7C-7EA46E733E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8359" y="1767375"/>
            <a:ext cx="874043" cy="87404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GitHub logo">
            <a:extLst>
              <a:ext uri="{FF2B5EF4-FFF2-40B4-BE49-F238E27FC236}">
                <a16:creationId xmlns:a16="http://schemas.microsoft.com/office/drawing/2014/main" id="{D6C44800-66D9-4FFB-BD2F-8D10CBCADD2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0767" y="4071138"/>
            <a:ext cx="1995418" cy="576281"/>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LinkedIn Learning - Online courses platform - Al-Fanar Media">
            <a:extLst>
              <a:ext uri="{FF2B5EF4-FFF2-40B4-BE49-F238E27FC236}">
                <a16:creationId xmlns:a16="http://schemas.microsoft.com/office/drawing/2014/main" id="{4E258A4C-C6B0-4040-BEED-F4793016118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3393" t="36092" r="23357" b="38058"/>
          <a:stretch/>
        </p:blipFill>
        <p:spPr bwMode="auto">
          <a:xfrm>
            <a:off x="1555332" y="4697406"/>
            <a:ext cx="1826288" cy="443282"/>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ine Cup logo – Imagine Cup 2017">
            <a:extLst>
              <a:ext uri="{FF2B5EF4-FFF2-40B4-BE49-F238E27FC236}">
                <a16:creationId xmlns:a16="http://schemas.microsoft.com/office/drawing/2014/main" id="{11E4BAA4-DD8F-48A1-8079-97596D35EBF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51763" y="2806941"/>
            <a:ext cx="1907981" cy="527676"/>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Microsoft Certifications | Microsoft Docs">
            <a:extLst>
              <a:ext uri="{FF2B5EF4-FFF2-40B4-BE49-F238E27FC236}">
                <a16:creationId xmlns:a16="http://schemas.microsoft.com/office/drawing/2014/main" id="{3FC6D9B2-1110-411C-8119-2EDF2481D77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02305" y="1734862"/>
            <a:ext cx="862131" cy="862131"/>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Circular 41">
            <a:extLst>
              <a:ext uri="{FF2B5EF4-FFF2-40B4-BE49-F238E27FC236}">
                <a16:creationId xmlns:a16="http://schemas.microsoft.com/office/drawing/2014/main" id="{E1D529C9-C437-4C15-B487-5C21A6269F1E}"/>
              </a:ext>
            </a:extLst>
          </p:cNvPr>
          <p:cNvSpPr/>
          <p:nvPr/>
        </p:nvSpPr>
        <p:spPr>
          <a:xfrm rot="2529576">
            <a:off x="3601762" y="1336850"/>
            <a:ext cx="5419090" cy="5419090"/>
          </a:xfrm>
          <a:prstGeom prst="circularArrow">
            <a:avLst>
              <a:gd name="adj1" fmla="val 6898"/>
              <a:gd name="adj2" fmla="val 465012"/>
              <a:gd name="adj3" fmla="val 550847"/>
              <a:gd name="adj4" fmla="val 20584141"/>
              <a:gd name="adj5" fmla="val 804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Arrow: Circular 42">
            <a:extLst>
              <a:ext uri="{FF2B5EF4-FFF2-40B4-BE49-F238E27FC236}">
                <a16:creationId xmlns:a16="http://schemas.microsoft.com/office/drawing/2014/main" id="{4ED4E44F-2C7F-42C6-B8B8-E282C0FB3761}"/>
              </a:ext>
            </a:extLst>
          </p:cNvPr>
          <p:cNvSpPr/>
          <p:nvPr/>
        </p:nvSpPr>
        <p:spPr>
          <a:xfrm rot="2369311">
            <a:off x="3054886" y="1142120"/>
            <a:ext cx="5419090" cy="5419090"/>
          </a:xfrm>
          <a:prstGeom prst="circularArrow">
            <a:avLst>
              <a:gd name="adj1" fmla="val 6898"/>
              <a:gd name="adj2" fmla="val 465012"/>
              <a:gd name="adj3" fmla="val 5950847"/>
              <a:gd name="adj4" fmla="val 4266160"/>
              <a:gd name="adj5" fmla="val 804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Arrow: Circular 43">
            <a:extLst>
              <a:ext uri="{FF2B5EF4-FFF2-40B4-BE49-F238E27FC236}">
                <a16:creationId xmlns:a16="http://schemas.microsoft.com/office/drawing/2014/main" id="{16D16264-E478-44B8-8193-14807E978117}"/>
              </a:ext>
            </a:extLst>
          </p:cNvPr>
          <p:cNvSpPr/>
          <p:nvPr/>
        </p:nvSpPr>
        <p:spPr>
          <a:xfrm rot="2779444">
            <a:off x="2779639" y="1245988"/>
            <a:ext cx="5419090" cy="5419090"/>
          </a:xfrm>
          <a:prstGeom prst="circularArrow">
            <a:avLst>
              <a:gd name="adj1" fmla="val 6898"/>
              <a:gd name="adj2" fmla="val 465012"/>
              <a:gd name="adj3" fmla="val 11350847"/>
              <a:gd name="adj4" fmla="val 9784141"/>
              <a:gd name="adj5" fmla="val 804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Arrow: Circular 44">
            <a:extLst>
              <a:ext uri="{FF2B5EF4-FFF2-40B4-BE49-F238E27FC236}">
                <a16:creationId xmlns:a16="http://schemas.microsoft.com/office/drawing/2014/main" id="{CDC321FD-F952-4B01-8BC3-B71793F49507}"/>
              </a:ext>
            </a:extLst>
          </p:cNvPr>
          <p:cNvSpPr/>
          <p:nvPr/>
        </p:nvSpPr>
        <p:spPr>
          <a:xfrm rot="2580435">
            <a:off x="3986523" y="1098534"/>
            <a:ext cx="5419090" cy="5419090"/>
          </a:xfrm>
          <a:prstGeom prst="circularArrow">
            <a:avLst>
              <a:gd name="adj1" fmla="val 6898"/>
              <a:gd name="adj2" fmla="val 465012"/>
              <a:gd name="adj3" fmla="val 16750847"/>
              <a:gd name="adj4" fmla="val 15184141"/>
              <a:gd name="adj5" fmla="val 804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255971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lgn="ctr"/>
            <a:r>
              <a:rPr lang="en-US" dirty="0"/>
              <a:t>Thanks for listening</a:t>
            </a:r>
          </a:p>
        </p:txBody>
      </p:sp>
      <p:sp>
        <p:nvSpPr>
          <p:cNvPr id="3" name="Text Placeholder 2">
            <a:extLst>
              <a:ext uri="{FF2B5EF4-FFF2-40B4-BE49-F238E27FC236}">
                <a16:creationId xmlns:a16="http://schemas.microsoft.com/office/drawing/2014/main" id="{CA027A3C-2DD9-4E8A-9664-9ECD33F75402}"/>
              </a:ext>
            </a:extLst>
          </p:cNvPr>
          <p:cNvSpPr>
            <a:spLocks noGrp="1"/>
          </p:cNvSpPr>
          <p:nvPr>
            <p:ph type="body" sz="quarter" idx="10"/>
          </p:nvPr>
        </p:nvSpPr>
        <p:spPr>
          <a:xfrm>
            <a:off x="1019177" y="1738741"/>
            <a:ext cx="5076824" cy="430887"/>
          </a:xfrm>
        </p:spPr>
        <p:txBody>
          <a:bodyPr/>
          <a:lstStyle/>
          <a:p>
            <a:pPr algn="ctr"/>
            <a:r>
              <a:rPr lang="en-GB" dirty="0"/>
              <a:t>LinkedIn</a:t>
            </a:r>
          </a:p>
        </p:txBody>
      </p:sp>
      <p:sp>
        <p:nvSpPr>
          <p:cNvPr id="7" name="Text Placeholder 2">
            <a:extLst>
              <a:ext uri="{FF2B5EF4-FFF2-40B4-BE49-F238E27FC236}">
                <a16:creationId xmlns:a16="http://schemas.microsoft.com/office/drawing/2014/main" id="{9C4FC415-157D-44F3-9DC5-81706888D9C9}"/>
              </a:ext>
            </a:extLst>
          </p:cNvPr>
          <p:cNvSpPr txBox="1">
            <a:spLocks/>
          </p:cNvSpPr>
          <p:nvPr/>
        </p:nvSpPr>
        <p:spPr>
          <a:xfrm>
            <a:off x="6096000" y="1738741"/>
            <a:ext cx="5076824" cy="35332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dirty="0"/>
              <a:t>GitHub Repo</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pic>
        <p:nvPicPr>
          <p:cNvPr id="5" name="Picture 4">
            <a:extLst>
              <a:ext uri="{FF2B5EF4-FFF2-40B4-BE49-F238E27FC236}">
                <a16:creationId xmlns:a16="http://schemas.microsoft.com/office/drawing/2014/main" id="{5C10D0EE-0641-4067-B3D7-07649FB452AB}"/>
              </a:ext>
            </a:extLst>
          </p:cNvPr>
          <p:cNvPicPr>
            <a:picLocks noChangeAspect="1"/>
          </p:cNvPicPr>
          <p:nvPr/>
        </p:nvPicPr>
        <p:blipFill rotWithShape="1">
          <a:blip r:embed="rId3"/>
          <a:srcRect t="25503"/>
          <a:stretch/>
        </p:blipFill>
        <p:spPr>
          <a:xfrm>
            <a:off x="1755243" y="2357437"/>
            <a:ext cx="3594669" cy="3095005"/>
          </a:xfrm>
          <a:prstGeom prst="rect">
            <a:avLst/>
          </a:prstGeom>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39633" y="428007"/>
            <a:ext cx="5586141" cy="861774"/>
          </a:xfrm>
        </p:spPr>
        <p:txBody>
          <a:bodyPr wrap="square" anchor="t">
            <a:normAutofit/>
          </a:bodyPr>
          <a:lstStyle/>
          <a:p>
            <a:r>
              <a:rPr lang="en-US" dirty="0"/>
              <a:t>Job roles are overwhelming</a:t>
            </a:r>
          </a:p>
        </p:txBody>
      </p:sp>
      <p:pic>
        <p:nvPicPr>
          <p:cNvPr id="5122" name="Picture 2" descr="Top 10 Computer Science Careers in 2022 - Columbia Engineering Boot Camps">
            <a:extLst>
              <a:ext uri="{FF2B5EF4-FFF2-40B4-BE49-F238E27FC236}">
                <a16:creationId xmlns:a16="http://schemas.microsoft.com/office/drawing/2014/main" id="{9AD03CFA-C55D-4992-9F89-FE495C9FE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845" y="1096899"/>
            <a:ext cx="8338309" cy="510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32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438911" y="598450"/>
            <a:ext cx="4991410" cy="861774"/>
          </a:xfrm>
        </p:spPr>
        <p:txBody>
          <a:bodyPr wrap="square" anchor="t">
            <a:normAutofit/>
          </a:bodyPr>
          <a:lstStyle/>
          <a:p>
            <a:r>
              <a:rPr lang="en-US" dirty="0"/>
              <a:t>Tech stacks are overwhelming</a:t>
            </a:r>
          </a:p>
        </p:txBody>
      </p:sp>
      <p:pic>
        <p:nvPicPr>
          <p:cNvPr id="3074" name="Picture 2" descr="Conroy Whitney - Lean Startup // Picking a Modern Tech Stack &amp; Lean Startup  // Customer Discovery Interviews Expert — Clarity">
            <a:extLst>
              <a:ext uri="{FF2B5EF4-FFF2-40B4-BE49-F238E27FC236}">
                <a16:creationId xmlns:a16="http://schemas.microsoft.com/office/drawing/2014/main" id="{BE0DE2F7-4675-4AF7-ABEA-456AA81FCD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95178" y="1460224"/>
            <a:ext cx="8001644" cy="4640951"/>
          </a:xfrm>
          <a:prstGeom prst="rect">
            <a:avLst/>
          </a:prstGeom>
          <a:solidFill>
            <a:srgbClr val="FFFFFF"/>
          </a:solidFill>
        </p:spPr>
      </p:pic>
    </p:spTree>
    <p:extLst>
      <p:ext uri="{BB962C8B-B14F-4D97-AF65-F5344CB8AC3E}">
        <p14:creationId xmlns:p14="http://schemas.microsoft.com/office/powerpoint/2010/main" val="3051453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438911" y="598450"/>
            <a:ext cx="4991410" cy="861774"/>
          </a:xfrm>
        </p:spPr>
        <p:txBody>
          <a:bodyPr wrap="square" anchor="t">
            <a:normAutofit/>
          </a:bodyPr>
          <a:lstStyle/>
          <a:p>
            <a:pPr algn="ctr"/>
            <a:r>
              <a:rPr lang="en-US"/>
              <a:t>How do I get hired?</a:t>
            </a:r>
            <a:endParaRPr lang="en-US" dirty="0"/>
          </a:p>
        </p:txBody>
      </p:sp>
      <p:pic>
        <p:nvPicPr>
          <p:cNvPr id="6146" name="Picture 2" descr="10 Best Memes About Engineering | NewEngineer">
            <a:extLst>
              <a:ext uri="{FF2B5EF4-FFF2-40B4-BE49-F238E27FC236}">
                <a16:creationId xmlns:a16="http://schemas.microsoft.com/office/drawing/2014/main" id="{94E42D16-B254-433B-8448-73FA06CAC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299" y="1460224"/>
            <a:ext cx="7391401" cy="4900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54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3241" y="958067"/>
            <a:ext cx="6805518" cy="1286698"/>
          </a:xfrm>
        </p:spPr>
        <p:txBody>
          <a:bodyPr/>
          <a:lstStyle/>
          <a:p>
            <a:r>
              <a:rPr lang="en-US" dirty="0"/>
              <a:t>The (unofficial) Microsoft Student Starter Pack</a:t>
            </a:r>
          </a:p>
        </p:txBody>
      </p:sp>
      <p:pic>
        <p:nvPicPr>
          <p:cNvPr id="3" name="Picture 2" descr="A blue logo with white arrows&#10;&#10;Description automatically generated with low confidence">
            <a:extLst>
              <a:ext uri="{FF2B5EF4-FFF2-40B4-BE49-F238E27FC236}">
                <a16:creationId xmlns:a16="http://schemas.microsoft.com/office/drawing/2014/main" id="{E5E0EA5F-0411-4AB8-8571-91397FB71A7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613902" y="4288756"/>
            <a:ext cx="1482098" cy="1482098"/>
          </a:xfrm>
          <a:prstGeom prst="rect">
            <a:avLst/>
          </a:prstGeom>
        </p:spPr>
      </p:pic>
      <p:pic>
        <p:nvPicPr>
          <p:cNvPr id="7172" name="Picture 4" descr="Microsoft Learn Student Ambassadors BUP - Posts | Facebook">
            <a:extLst>
              <a:ext uri="{FF2B5EF4-FFF2-40B4-BE49-F238E27FC236}">
                <a16:creationId xmlns:a16="http://schemas.microsoft.com/office/drawing/2014/main" id="{1C21E883-949D-4C91-BF65-2B725060DD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6543" y="3809097"/>
            <a:ext cx="2441415" cy="244141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GitHub Logos and Usage · GitHub">
            <a:extLst>
              <a:ext uri="{FF2B5EF4-FFF2-40B4-BE49-F238E27FC236}">
                <a16:creationId xmlns:a16="http://schemas.microsoft.com/office/drawing/2014/main" id="{4FD0A30C-2B30-4F5B-997A-DCE1BCD70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8166" y="2344612"/>
            <a:ext cx="1722863" cy="172286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Microsoft Learn by Kurtis Beavers on Dribbble">
            <a:extLst>
              <a:ext uri="{FF2B5EF4-FFF2-40B4-BE49-F238E27FC236}">
                <a16:creationId xmlns:a16="http://schemas.microsoft.com/office/drawing/2014/main" id="{1A0BE7F4-BE78-4046-BACE-7E947273D53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4749"/>
          <a:stretch/>
        </p:blipFill>
        <p:spPr bwMode="auto">
          <a:xfrm>
            <a:off x="2351092" y="2000012"/>
            <a:ext cx="3423425" cy="218889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Linkedin - Free social media icons">
            <a:extLst>
              <a:ext uri="{FF2B5EF4-FFF2-40B4-BE49-F238E27FC236}">
                <a16:creationId xmlns:a16="http://schemas.microsoft.com/office/drawing/2014/main" id="{501AECD0-6BEA-4CC1-91E9-E0A21903F7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4884" y="4415883"/>
            <a:ext cx="1121410" cy="112141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Partners - GitHub Education">
            <a:extLst>
              <a:ext uri="{FF2B5EF4-FFF2-40B4-BE49-F238E27FC236}">
                <a16:creationId xmlns:a16="http://schemas.microsoft.com/office/drawing/2014/main" id="{CA57A5CF-B7FA-4630-A7ED-F917FB328A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29527" y="2362376"/>
            <a:ext cx="1464420" cy="1687334"/>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GitHub Campus Experts · GitHub">
            <a:extLst>
              <a:ext uri="{FF2B5EF4-FFF2-40B4-BE49-F238E27FC236}">
                <a16:creationId xmlns:a16="http://schemas.microsoft.com/office/drawing/2014/main" id="{870EDBA3-E6F9-44B0-9909-27DBDF8C65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79361" y="4290041"/>
            <a:ext cx="1629171" cy="1629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37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Basics Things to know</a:t>
            </a:r>
          </a:p>
        </p:txBody>
      </p:sp>
    </p:spTree>
    <p:extLst>
      <p:ext uri="{BB962C8B-B14F-4D97-AF65-F5344CB8AC3E}">
        <p14:creationId xmlns:p14="http://schemas.microsoft.com/office/powerpoint/2010/main" val="6769555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Microsoft Learn</a:t>
            </a:r>
          </a:p>
        </p:txBody>
      </p:sp>
      <p:pic>
        <p:nvPicPr>
          <p:cNvPr id="7" name="Picture 6">
            <a:extLst>
              <a:ext uri="{FF2B5EF4-FFF2-40B4-BE49-F238E27FC236}">
                <a16:creationId xmlns:a16="http://schemas.microsoft.com/office/drawing/2014/main" id="{06D084D7-B640-4649-BD26-8E2C257A1A18}"/>
              </a:ext>
            </a:extLst>
          </p:cNvPr>
          <p:cNvPicPr>
            <a:picLocks noChangeAspect="1"/>
          </p:cNvPicPr>
          <p:nvPr/>
        </p:nvPicPr>
        <p:blipFill>
          <a:blip r:embed="rId3"/>
          <a:stretch>
            <a:fillRect/>
          </a:stretch>
        </p:blipFill>
        <p:spPr>
          <a:xfrm>
            <a:off x="2075329" y="1380867"/>
            <a:ext cx="8041341" cy="4488190"/>
          </a:xfrm>
          <a:prstGeom prst="rect">
            <a:avLst/>
          </a:prstGeom>
        </p:spPr>
      </p:pic>
    </p:spTree>
    <p:extLst>
      <p:ext uri="{BB962C8B-B14F-4D97-AF65-F5344CB8AC3E}">
        <p14:creationId xmlns:p14="http://schemas.microsoft.com/office/powerpoint/2010/main" val="11600831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47C4A1506E0E646866143930FCD0B26" ma:contentTypeVersion="4" ma:contentTypeDescription="Create a new document." ma:contentTypeScope="" ma:versionID="c3b88f2ac4aab49da33c91987bb3d2eb">
  <xsd:schema xmlns:xsd="http://www.w3.org/2001/XMLSchema" xmlns:xs="http://www.w3.org/2001/XMLSchema" xmlns:p="http://schemas.microsoft.com/office/2006/metadata/properties" xmlns:ns3="260880ec-9234-4fb9-9682-aa6baacc01f7" targetNamespace="http://schemas.microsoft.com/office/2006/metadata/properties" ma:root="true" ma:fieldsID="3f403034ebc94488c804f65621f9bd14" ns3:_="">
    <xsd:import namespace="260880ec-9234-4fb9-9682-aa6baacc01f7"/>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0880ec-9234-4fb9-9682-aa6baacc01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60880ec-9234-4fb9-9682-aa6baacc01f7"/>
    <ds:schemaRef ds:uri="http://purl.org/dc/terms/"/>
    <ds:schemaRef ds:uri="http://schemas.openxmlformats.org/package/2006/metadata/core-properties"/>
    <ds:schemaRef ds:uri="http://purl.org/dc/dcmitype/"/>
    <ds:schemaRef ds:uri="http://purl.org/dc/elements/1.1/"/>
    <ds:schemaRef ds:uri="http://schemas.microsoft.com/office/2006/documentManagement/types"/>
    <ds:schemaRef ds:uri="http://schemas.microsoft.com/office/2006/metadata/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0E0B7AF-7416-47DF-A47D-94C43D7479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60880ec-9234-4fb9-9682-aa6baacc01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12486</TotalTime>
  <Words>4008</Words>
  <Application>Microsoft Office PowerPoint</Application>
  <PresentationFormat>Widescreen</PresentationFormat>
  <Paragraphs>251</Paragraphs>
  <Slides>35</Slides>
  <Notes>35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35</vt:i4>
      </vt:variant>
    </vt:vector>
  </HeadingPairs>
  <TitlesOfParts>
    <vt:vector size="44" baseType="lpstr">
      <vt:lpstr>Arial</vt:lpstr>
      <vt:lpstr>Consolas</vt:lpstr>
      <vt:lpstr>Segoe UI</vt:lpstr>
      <vt:lpstr>Segoe UI Light</vt:lpstr>
      <vt:lpstr>Segoe UI Semibold</vt:lpstr>
      <vt:lpstr>Segoe UI Semilight</vt:lpstr>
      <vt:lpstr>Wingdings</vt:lpstr>
      <vt:lpstr>WHITE TEMPLATE</vt:lpstr>
      <vt:lpstr>SOFT BLACK TEMPLATE</vt:lpstr>
      <vt:lpstr>Microsoft Student Starter Pack</vt:lpstr>
      <vt:lpstr>Kenji.Info</vt:lpstr>
      <vt:lpstr>Technology is overwhelming</vt:lpstr>
      <vt:lpstr>Job roles are overwhelming</vt:lpstr>
      <vt:lpstr>Tech stacks are overwhelming</vt:lpstr>
      <vt:lpstr>How do I get hired?</vt:lpstr>
      <vt:lpstr>The (unofficial) Microsoft Student Starter Pack</vt:lpstr>
      <vt:lpstr>Basics Things to know</vt:lpstr>
      <vt:lpstr>Microsoft Learn</vt:lpstr>
      <vt:lpstr>Microsoft Learn</vt:lpstr>
      <vt:lpstr>Microsoft Learn</vt:lpstr>
      <vt:lpstr>Microsoft Learn</vt:lpstr>
      <vt:lpstr>Azure for Students</vt:lpstr>
      <vt:lpstr>Microsoft Exams for Students</vt:lpstr>
      <vt:lpstr>Microsoft Exams for Students</vt:lpstr>
      <vt:lpstr>GitHub</vt:lpstr>
      <vt:lpstr>GitHub Skills</vt:lpstr>
      <vt:lpstr>GitHub and Open Source</vt:lpstr>
      <vt:lpstr>GitHub Education</vt:lpstr>
      <vt:lpstr>GitHub Student Developer Pack</vt:lpstr>
      <vt:lpstr>Visual Studio Code</vt:lpstr>
      <vt:lpstr>Extension 1: GitHub Copilot</vt:lpstr>
      <vt:lpstr>Extension 1: GitHub Copilot</vt:lpstr>
      <vt:lpstr>Extension 2: GitLens</vt:lpstr>
      <vt:lpstr>Extension 2: GitLens</vt:lpstr>
      <vt:lpstr>Visual Studio</vt:lpstr>
      <vt:lpstr>Linkedin</vt:lpstr>
      <vt:lpstr>The other side of the equation</vt:lpstr>
      <vt:lpstr>Microsoft Learn Student Ambassadors</vt:lpstr>
      <vt:lpstr>Linkedin Learning</vt:lpstr>
      <vt:lpstr>GitHub Campus Experts</vt:lpstr>
      <vt:lpstr>Going Above and Beyond</vt:lpstr>
      <vt:lpstr>Imagine Cup</vt:lpstr>
      <vt:lpstr>Takeaway</vt:lpstr>
      <vt:lpstr>Thanks for listening</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Kenji Phang</cp:lastModifiedBy>
  <cp:revision>63</cp:revision>
  <dcterms:created xsi:type="dcterms:W3CDTF">2019-03-28T18:40:02Z</dcterms:created>
  <dcterms:modified xsi:type="dcterms:W3CDTF">2022-07-20T02:44:18Z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0x010100B47C4A1506E0E646866143930FCD0B26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